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0" name="Google Shape;120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8" name="Google Shape;13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4" name="Google Shape;144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0" name="Google Shape;150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8" name="Google Shape;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5" name="Google Shape;6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2" name="Google Shape;72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8" name="Google Shape;78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4" name="Google Shape;8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0" name="Google Shape;90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6" name="Google Shape;96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9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2" name="Google Shape;10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s://marketingplatform.google.com/about/analytics/?hl=en_US" TargetMode="External"/><Relationship Id="rId4" Type="http://schemas.openxmlformats.org/officeDocument/2006/relationships/hyperlink" Target="https://analytics.facebook.com" TargetMode="External"/><Relationship Id="rId5" Type="http://schemas.openxmlformats.org/officeDocument/2006/relationships/hyperlink" Target="https://analytics.twitter.com/about" TargetMode="External"/><Relationship Id="rId6" Type="http://schemas.openxmlformats.org/officeDocument/2006/relationships/image" Target="../media/image1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hyperlink" Target="https://current.org/2018/03/to-build-and-engage-your-audience-consider-these-core-metrics-for-measuring-success/?wallit_nosession=1" TargetMode="External"/><Relationship Id="rId4" Type="http://schemas.openxmlformats.org/officeDocument/2006/relationships/hyperlink" Target="https://www.poynter.org/tech-tools/2016/50-ways-to-measure-your-analytics-with-apologies-to-paul-simon/" TargetMode="External"/><Relationship Id="rId5" Type="http://schemas.openxmlformats.org/officeDocument/2006/relationships/hyperlink" Target="https://marketingplatform.google.com/about/analytics/?hl=en_US" TargetMode="External"/><Relationship Id="rId6" Type="http://schemas.openxmlformats.org/officeDocument/2006/relationships/hyperlink" Target="https://neilpatel.com/blog/social-media-measurement/" TargetMode="External"/><Relationship Id="rId7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hyperlink" Target="http://ratingsacademy.nielsen.com/" TargetMode="External"/><Relationship Id="rId4" Type="http://schemas.openxmlformats.org/officeDocument/2006/relationships/hyperlink" Target="https://tlr.nielsen.com/tlr/public/market.do?method=loadAllMa" TargetMode="External"/><Relationship Id="rId5" Type="http://schemas.openxmlformats.org/officeDocument/2006/relationships/hyperlink" Target="https://newsgeneration.com/broadcast-resources/radio-facts-and-figures/" TargetMode="External"/><Relationship Id="rId6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npdigital.com/" TargetMode="External"/><Relationship Id="rId4" Type="http://schemas.openxmlformats.org/officeDocument/2006/relationships/hyperlink" Target="https://subscribers.com/" TargetMode="External"/><Relationship Id="rId5" Type="http://schemas.openxmlformats.org/officeDocument/2006/relationships/image" Target="../media/image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npdigital.com/" TargetMode="External"/><Relationship Id="rId4" Type="http://schemas.openxmlformats.org/officeDocument/2006/relationships/hyperlink" Target="https://subscribers.com/" TargetMode="External"/><Relationship Id="rId5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88" y="-1"/>
            <a:ext cx="9141619" cy="775240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1872300" y="1071750"/>
            <a:ext cx="53994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Strategic Communications Planning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1" i="1" lang="en-US" sz="1600" u="none" cap="none" strike="noStrik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Session 5: Metrics</a:t>
            </a:r>
            <a:b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br>
              <a:rPr b="1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Instructors: Robert Hornsby</a:t>
            </a:r>
            <a:b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b="0" i="1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&amp; Cassandra Nathan</a:t>
            </a:r>
            <a:br>
              <a:rPr b="0" i="0" lang="en-US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</a:b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>
            <p:ph idx="1" type="body"/>
          </p:nvPr>
        </p:nvSpPr>
        <p:spPr>
          <a:xfrm>
            <a:off x="311699" y="1007390"/>
            <a:ext cx="8421596" cy="359648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some common metrics for communications: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Subscribers or circulation numbers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views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Unique visitors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Shares, likes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Re-posts, retweets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Threads, comments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Number of citations of your principals in news articles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missing from this list?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111" name="Google Shape;111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idx="1" type="body"/>
          </p:nvPr>
        </p:nvSpPr>
        <p:spPr>
          <a:xfrm>
            <a:off x="309966" y="1009243"/>
            <a:ext cx="8521143" cy="379523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Common metrics systems &amp; types of data: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Analog World: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Circulation (print subscribers/buyers)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Impressions (circulation + “pass-along” rate)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Nielsen ratings – sample of TV viewers &amp; radio listeners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Digital Media: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Page views – aka “eyeballs”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Unique visitors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Source of traffic (from origin URL to your webpage)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Social Media: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Likes &amp; shares: Facebook, Twitter (retweets), LinkedIn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Comments, threads, dialogue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Click-throughs (hyperlink clicks from one online item to another)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“Reach” (organic vs. paid)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17" name="Google Shape;117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idx="1" type="body"/>
          </p:nvPr>
        </p:nvSpPr>
        <p:spPr>
          <a:xfrm>
            <a:off x="309966" y="1009244"/>
            <a:ext cx="8521143" cy="3547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Introducing…</a:t>
            </a:r>
            <a:r>
              <a:rPr b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Alternative</a:t>
            </a: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metrics: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rgbClr val="C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Event attendance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Opting in to an enewsletter or RSS feed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Audience surveys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Polls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 groups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Random sampling of audience(s)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Participation rates in volunteer programs, alumni groups, etc.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Fundraising – participation and dollars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Others?</a:t>
            </a:r>
            <a:endParaRPr/>
          </a:p>
          <a:p>
            <a:pPr indent="-1841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23" name="Google Shape;123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229404" y="1041171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 -- Discussion questions: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Translating ideas into our work – are we measuring the tactics correctly and in ways that are meaningful to planning?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line with our discussion about valued audiences, how do we measure our success with the audiences we most value?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we “breaking through the noise,” i.e. are the target audiences both receiving </a:t>
            </a:r>
            <a:r>
              <a:rPr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absorbing the message(s)?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our messages resonating with our audience(s)? How would you learn that?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can we judge positive/neutral/negative sentiment?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the target audiences acting on our call to action? How?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metric(s) provides the most value?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129" name="Google Shape;129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idx="1" type="body"/>
          </p:nvPr>
        </p:nvSpPr>
        <p:spPr>
          <a:xfrm>
            <a:off x="311700" y="1046136"/>
            <a:ext cx="8520600" cy="355773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Open discussion: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Identify three metrics of your plan -- ones that your currently gather, or ones that you will gather in future.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Breakout session: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Focus on metrics of your school/dept/unit.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135" name="Google Shape;135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187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Homework: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substantive comments on Master plan documents and especially about </a:t>
            </a:r>
            <a:r>
              <a:rPr lang="en-US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by your teammates.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Insert 1-page (minimum) Metrics into your Master plan -- due next Thursday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45720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1" name="Google Shape;141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idx="1" type="body"/>
          </p:nvPr>
        </p:nvSpPr>
        <p:spPr>
          <a:xfrm>
            <a:off x="309966" y="1009244"/>
            <a:ext cx="8521143" cy="3547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Supplement – Tools for metrics: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Web tracking: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Google search/Google alerts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Google (web) Analytics: </a:t>
            </a:r>
            <a:r>
              <a:rPr lang="en-US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https://marketingplatform.google.com/about/analytics/?hl=en_US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QR code on displays &amp; graphics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 media tools: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Facebook Analytics: </a:t>
            </a:r>
            <a:r>
              <a:rPr lang="en-US" sz="16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https://analytics.facebook.com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Twitter Analytics: </a:t>
            </a:r>
            <a:r>
              <a:rPr lang="en-US" sz="16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https://analytics.twitter.com/about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Media vendor services: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Media-monitoring services – Cision, Meltwater, MuckRack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841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7" name="Google Shape;147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9"/>
          <p:cNvSpPr txBox="1"/>
          <p:nvPr>
            <p:ph idx="1" type="body"/>
          </p:nvPr>
        </p:nvSpPr>
        <p:spPr>
          <a:xfrm>
            <a:off x="141218" y="939502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References: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build and engage your audience, consider these core metrics for measuring success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https://current.org/2018/03/to-build-and-engage-your-audience-consider-these-core-metrics-for-measuring-success/?wallit_nosession=1</a:t>
            </a:r>
            <a:endParaRPr sz="1600" u="sng">
              <a:solidFill>
                <a:srgbClr val="0563C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</a:t>
            </a:r>
            <a:r>
              <a:rPr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PPT slide handout relates to this article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 u="sng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50 ways to measure your analytics (with apologies to Paul Simon)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https://www.poynter.org/tech-tools/2016/50-ways-to-measure-your-analytics-with-apologies-to-paul-simon/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Google Analytics homepage: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https://marketingplatform.google.com/about/analytics/?hl=en_US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Social media measurement: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 u="sng">
                <a:solidFill>
                  <a:srgbClr val="0563C1"/>
                </a:solidFill>
                <a:latin typeface="Calibri"/>
                <a:ea typeface="Calibri"/>
                <a:cs typeface="Calibri"/>
                <a:sym typeface="Calibri"/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https://neilpatel.com/blog/social-media-measurement/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3" name="Google Shape;153;p29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30"/>
          <p:cNvSpPr txBox="1"/>
          <p:nvPr>
            <p:ph idx="1" type="body"/>
          </p:nvPr>
        </p:nvSpPr>
        <p:spPr>
          <a:xfrm>
            <a:off x="141218" y="939502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References: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learn more about TV, see: </a:t>
            </a:r>
            <a:r>
              <a:rPr lang="en-US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http://ratingsacademy.nielsen.com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radio see: </a:t>
            </a:r>
            <a:r>
              <a:rPr lang="en-US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https://tlr.nielsen.com/tlr/public/market.do?method=loadAllMa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Radio facts &amp; figures:</a:t>
            </a:r>
            <a:endParaRPr/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 u="sng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https://newsgeneration.com/broadcast-resources/radio-facts-and-figures/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59" name="Google Shape;159;p30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87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Review of session 4 – Tactics: </a:t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How did it go?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was easiest piece to define or explain?</a:t>
            </a:r>
            <a:endParaRPr/>
          </a:p>
          <a:p>
            <a:pPr indent="-285750" lvl="0" marL="4381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Char char="●"/>
            </a:pPr>
            <a:r>
              <a:rPr lang="en-US" sz="16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What was the hardest piece to define or explain?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61" name="Google Shape;61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0809" y="2317875"/>
            <a:ext cx="3429000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0509" y="1049327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Refresher: Elements of a Communications Plan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Situation Analysis 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Goals – the WHY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Strategy – the WHAT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Tactics – the HOW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b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Metrics</a:t>
            </a:r>
            <a:endParaRPr/>
          </a:p>
          <a:p>
            <a:pPr indent="-3048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AutoNum type="arabicPeriod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Evaluation </a:t>
            </a:r>
            <a:endParaRPr/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</a:pPr>
            <a:r>
              <a:t/>
            </a:r>
            <a:endParaRPr i="1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/>
          </a:p>
        </p:txBody>
      </p:sp>
      <p:pic>
        <p:nvPicPr>
          <p:cNvPr id="68" name="Google Shape;6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07789" y="1483147"/>
            <a:ext cx="4377196" cy="292396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310509" y="1024743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philosophical digression about Metrics: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“Fundamental truth: What we decide to measure defines who we are and what we do.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“As soon as someone declares what metric we’re going to use to track our progress, attention pivots toward that metric.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“People change, the work changes, the output changes. Choose your metrics wisely.”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i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-Paraphrased from Steve Mulder, Director of Audience Insights (NPR) </a:t>
            </a:r>
            <a:endParaRPr/>
          </a:p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i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Mark Fuerst, Director (Public Media Futures Forums)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75" name="Google Shape;75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idx="1" type="body"/>
          </p:nvPr>
        </p:nvSpPr>
        <p:spPr>
          <a:xfrm>
            <a:off x="311700" y="1024743"/>
            <a:ext cx="83751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 Defined: 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“Metrics” are the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facts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derived from measurement, in this case, measurements about your communications tactics.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quantify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tactics; they can also provide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qualitative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feedback about content.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document succ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ess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your call to action.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 can also allow for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testing and readjustment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both messages and tactics.   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 are a tool to help judge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engagement.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Metrics can also tell you if your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strategy is working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achieving your communication goals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Like Tactics, your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Metrics need timelines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a beginning, middle and an end point.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There is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no “one size fits all”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metric. Depending on your tactics, you will likely need a combination of metrics to fully capture and judge the effectiveness of your communications.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81" name="Google Shape;81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idx="1" type="body"/>
          </p:nvPr>
        </p:nvSpPr>
        <p:spPr>
          <a:xfrm>
            <a:off x="309966" y="1009244"/>
            <a:ext cx="8521143" cy="3547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you Measuring?*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want to measure 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exposure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then use metrics like volume, reach, exposure, and amplification.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Circulation (print subscribers/buyers)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far is your message spreading (reach)?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 want to measure 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engagement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then look for metrics around retweets, comments, replies, and participants.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many people are participating?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often are they participating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what forms are they participating?</a:t>
            </a:r>
            <a:endParaRPr/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t/>
            </a:r>
            <a:endParaRPr i="1" sz="1600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rPr i="1" lang="en-US"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*Adapted from from Neil Patel, author &amp;  </a:t>
            </a:r>
            <a:endParaRPr/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rPr i="1" lang="en-US"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co-founder of </a:t>
            </a:r>
            <a:r>
              <a:rPr i="1" lang="en-US" sz="1600" u="sng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NP Digital</a:t>
            </a:r>
            <a:r>
              <a:rPr i="1" lang="en-US"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 and </a:t>
            </a:r>
            <a:r>
              <a:rPr i="1" lang="en-US" sz="1600" u="sng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Subscribe</a:t>
            </a:r>
            <a:endParaRPr sz="1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idx="1" type="body"/>
          </p:nvPr>
        </p:nvSpPr>
        <p:spPr>
          <a:xfrm>
            <a:off x="309966" y="1009244"/>
            <a:ext cx="8521143" cy="354725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you Measuring?*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your goal is to 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drive traffic 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your website, then track URL shares, clicks and conversions.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Are people moving through social media to your website?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do visitors they do once they are on your website?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your goal is to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find advocates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fans, then track contributors and influence.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Who is participating and what kind of impact do they have?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If your goal is to </a:t>
            </a:r>
            <a:r>
              <a:rPr i="1"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increase your brand’s share of voice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then track your volume relative to your closest competitors. </a:t>
            </a:r>
            <a:endParaRPr/>
          </a:p>
          <a:p>
            <a:pPr indent="-2857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Char char="o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much of the overall conversation around your industry or product category is about your brand?</a:t>
            </a:r>
            <a:endParaRPr/>
          </a:p>
          <a:p>
            <a:pPr indent="-184150" lvl="1" marL="8953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ourier New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t/>
            </a:r>
            <a:endParaRPr b="1"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rPr i="1" lang="en-US"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*Adapted from from Neil Patel, author &amp;  </a:t>
            </a:r>
            <a:endParaRPr/>
          </a:p>
          <a:p>
            <a:pPr indent="0" lvl="1" marL="60960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</a:pPr>
            <a:r>
              <a:rPr i="1" lang="en-US"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co-founder of </a:t>
            </a:r>
            <a:r>
              <a:rPr i="1" lang="en-US" sz="1600" u="sng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NP Digital</a:t>
            </a:r>
            <a:r>
              <a:rPr i="1" lang="en-US" sz="1600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 and </a:t>
            </a:r>
            <a:r>
              <a:rPr i="1" lang="en-US" sz="1600" u="sng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Subscribe</a:t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3" name="Google Shape;93;p19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" type="body"/>
          </p:nvPr>
        </p:nvSpPr>
        <p:spPr>
          <a:xfrm>
            <a:off x="311700" y="999640"/>
            <a:ext cx="8520600" cy="382808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About Metrics: 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is “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Engagement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”?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Passive reception of your communications is not strategic.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For messages to be truly effective, audiences must be moved to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take action to support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 organization.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Engagement is an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action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taken by your audiences.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Discussion questions: 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Which metrics reflect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passive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audiences and which reflect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engaged 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audiences?</a:t>
            </a:r>
            <a:endParaRPr/>
          </a:p>
          <a:p>
            <a:pPr indent="-28575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</a:pP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your target audiences, is there a difference between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exposure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and </a:t>
            </a:r>
            <a:r>
              <a:rPr lang="en-US" sz="1600">
                <a:solidFill>
                  <a:srgbClr val="C00000"/>
                </a:solidFill>
                <a:latin typeface="Calibri"/>
                <a:ea typeface="Calibri"/>
                <a:cs typeface="Calibri"/>
                <a:sym typeface="Calibri"/>
              </a:rPr>
              <a:t>understanding</a:t>
            </a:r>
            <a:r>
              <a:rPr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9" name="Google Shape;9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1"/>
          <p:cNvSpPr txBox="1"/>
          <p:nvPr>
            <p:ph idx="1" type="body"/>
          </p:nvPr>
        </p:nvSpPr>
        <p:spPr>
          <a:xfrm>
            <a:off x="311700" y="1007390"/>
            <a:ext cx="4810490" cy="359648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Name some common metrics for communications: 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-US" sz="1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15900" lvl="0" marL="28575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sz="1600"/>
          </a:p>
        </p:txBody>
      </p:sp>
      <p:pic>
        <p:nvPicPr>
          <p:cNvPr id="105" name="Google Shape;105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899"/>
            <a:ext cx="9141619" cy="775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